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6"/>
  </p:notesMasterIdLst>
  <p:sldIdLst>
    <p:sldId id="666" r:id="rId2"/>
    <p:sldId id="665" r:id="rId3"/>
    <p:sldId id="667" r:id="rId4"/>
    <p:sldId id="668" r:id="rId5"/>
    <p:sldId id="669" r:id="rId6"/>
    <p:sldId id="670" r:id="rId7"/>
    <p:sldId id="671" r:id="rId8"/>
    <p:sldId id="672" r:id="rId9"/>
    <p:sldId id="674" r:id="rId10"/>
    <p:sldId id="687" r:id="rId11"/>
    <p:sldId id="688" r:id="rId12"/>
    <p:sldId id="685" r:id="rId13"/>
    <p:sldId id="680" r:id="rId14"/>
    <p:sldId id="686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296"/>
    <a:srgbClr val="9FD6FF"/>
    <a:srgbClr val="FFFF99"/>
    <a:srgbClr val="FF7C80"/>
    <a:srgbClr val="37A9FF"/>
    <a:srgbClr val="E7F5FF"/>
    <a:srgbClr val="C1E4FF"/>
    <a:srgbClr val="89CCFF"/>
    <a:srgbClr val="7DC7FF"/>
    <a:srgbClr val="AF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5" autoAdjust="0"/>
    <p:restoredTop sz="95501" autoAdjust="0"/>
  </p:normalViewPr>
  <p:slideViewPr>
    <p:cSldViewPr>
      <p:cViewPr>
        <p:scale>
          <a:sx n="100" d="100"/>
          <a:sy n="100" d="100"/>
        </p:scale>
        <p:origin x="336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B4E6E-88BC-43D1-BFA0-447D0D25DB67}" type="datetimeFigureOut">
              <a:rPr lang="en-US" smtClean="0"/>
              <a:pPr/>
              <a:t>1/24/2018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85EF9-0CB3-4EF3-B6EF-900657E73B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1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2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5EF9-0CB3-4EF3-B6EF-900657E73B4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40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1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56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50B1-18A8-4E0A-8734-C965D71180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3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344613" y="1644650"/>
            <a:ext cx="7548562" cy="1470025"/>
          </a:xfrm>
        </p:spPr>
        <p:txBody>
          <a:bodyPr lIns="91440"/>
          <a:lstStyle>
            <a:lvl1pPr>
              <a:lnSpc>
                <a:spcPts val="25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035300"/>
            <a:ext cx="7554912" cy="1101725"/>
          </a:xfrm>
        </p:spPr>
        <p:txBody>
          <a:bodyPr lIns="91440"/>
          <a:lstStyle>
            <a:lvl1pPr marL="0" indent="0">
              <a:buFont typeface="Wingdings" pitchFamily="2" charset="2"/>
              <a:buNone/>
              <a:defRPr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pt-BR" smtClean="0"/>
              <a:t>Clique para editar o estilo do subtítulo mestre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400" smtClean="0"/>
            </a:lvl1pPr>
          </a:lstStyle>
          <a:p>
            <a:fld id="{40928F7D-2EAE-4002-B5F0-A80CD43C2A13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400" smtClean="0"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lnSpc>
                <a:spcPct val="100000"/>
              </a:lnSpc>
              <a:defRPr sz="1400"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FA2760-5642-490C-8B30-57078F234C7F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934200" y="363538"/>
            <a:ext cx="1951038" cy="524827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079500" y="363538"/>
            <a:ext cx="5702300" cy="524827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27707B-FF18-4615-A5CB-7F8B11518CA2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en-US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8189A4-EE8F-4D7D-9BF5-25F39CADC4F7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82902" y="500042"/>
            <a:ext cx="7775378" cy="732985"/>
          </a:xfrm>
        </p:spPr>
        <p:txBody>
          <a:bodyPr lIns="0" tIns="0" rIns="0" bIns="0" anchor="b" anchorCtr="0"/>
          <a:lstStyle>
            <a:lvl1pPr marL="0" indent="0">
              <a:buNone/>
              <a:defRPr sz="2600" b="1" cap="all" baseline="0"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here and type the title</a:t>
            </a:r>
          </a:p>
        </p:txBody>
      </p:sp>
      <p:sp>
        <p:nvSpPr>
          <p:cNvPr id="10" name="Tijdelijke aanduiding voor tekst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87" y="1226814"/>
            <a:ext cx="7775393" cy="285750"/>
          </a:xfrm>
        </p:spPr>
        <p:txBody>
          <a:bodyPr lIns="0" tIns="0" rIns="0" bIns="0" anchor="b" anchorCtr="0"/>
          <a:lstStyle>
            <a:lvl1pPr>
              <a:buFontTx/>
              <a:buNone/>
              <a:defRPr cap="all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dirty="0" smtClean="0"/>
              <a:t>Click here and type the subtitle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6511A-B1A8-4396-BAF5-B3DFBED0F52F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D6D55-445B-43DE-876F-D107B53D03E2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79500" y="2051050"/>
            <a:ext cx="3824288" cy="356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56188" y="2051050"/>
            <a:ext cx="3825875" cy="356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BE1995-8F1E-4128-B550-694E57A33F7F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89EAF-DBBE-4944-A473-CB7DCEB91C97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8574C-C20F-4D58-8F45-82062B0582B5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1822B-0363-4C68-9C7C-263CFBC7B92B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558331-5D81-4691-BE78-3C489538C3BB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4FF5A9-F198-4E89-AE2F-44D88965265B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75" y="6402388"/>
            <a:ext cx="936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 smtClean="0"/>
            </a:lvl1pPr>
          </a:lstStyle>
          <a:p>
            <a:fld id="{44199497-9C11-4221-B9ED-252B98D6DF83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35375" y="6402388"/>
            <a:ext cx="3937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 smtClean="0"/>
            </a:lvl1pPr>
          </a:lstStyle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09000" y="6400800"/>
            <a:ext cx="374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500"/>
              </a:lnSpc>
              <a:defRPr sz="1000"/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3077" name="Picture 9" descr="UT_Logo_Black_E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11225" y="6332538"/>
            <a:ext cx="2098675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363538"/>
            <a:ext cx="78057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307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0" y="2051050"/>
            <a:ext cx="7802563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079500" y="1636713"/>
            <a:ext cx="806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 Narrow" pitchFamily="34" charset="0"/>
        </a:defRPr>
      </a:lvl9pPr>
    </p:titleStyle>
    <p:bodyStyle>
      <a:lvl1pPr marL="255588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809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801688" indent="-2381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077913" indent="-250825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3446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18018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2590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7162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173413" indent="-255588" algn="l" defTabSz="238125" rtl="0" eaLnBrk="1" fontAlgn="base" hangingPunct="1">
        <a:lnSpc>
          <a:spcPts val="25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ng-b2share.eudat.eu/ap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gif"/><Relationship Id="rId9" Type="http://schemas.openxmlformats.org/officeDocument/2006/relationships/image" Target="../media/image28.emf"/><Relationship Id="rId1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ns/dcat" TargetMode="External"/><Relationship Id="rId5" Type="http://schemas.openxmlformats.org/officeDocument/2006/relationships/hyperlink" Target="http://www.re3data.org/schema/3-0" TargetMode="External"/><Relationship Id="rId4" Type="http://schemas.openxmlformats.org/officeDocument/2006/relationships/hyperlink" Target="https://github.com/DTL-FAIRData/FAIRDataPoint/wiki/FAIR-Data-Point-Specific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nimoreira/B2SHARE-FAIR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8F7D-2EAE-4002-B5F0-A80CD43C2A13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-421704" y="1749666"/>
            <a:ext cx="9386192" cy="303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4874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B2SHARE-FAIR</a:t>
            </a:r>
            <a:endParaRPr lang="en-US" sz="3200" b="1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proxy of B2SHARE as a FAIR Data Point</a:t>
            </a:r>
            <a:r>
              <a:rPr lang="sv-SE" sz="32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sv-SE" sz="2800" b="1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lnSpc>
                <a:spcPct val="107000"/>
              </a:lnSpc>
              <a:spcAft>
                <a:spcPts val="800"/>
              </a:spcAft>
            </a:pPr>
            <a:endParaRPr lang="en-US" sz="500" u="sng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lnSpc>
                <a:spcPct val="107000"/>
              </a:lnSpc>
              <a:spcAft>
                <a:spcPts val="800"/>
              </a:spcAft>
            </a:pPr>
            <a:r>
              <a:rPr lang="en-US" u="sng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João</a:t>
            </a:r>
            <a:r>
              <a:rPr lang="en-US" u="sng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Moreira</a:t>
            </a:r>
            <a:r>
              <a:rPr lang="en-US" u="sng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Luiz Bonino</a:t>
            </a:r>
            <a:r>
              <a:rPr lang="en-US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Thijs </a:t>
            </a:r>
            <a:r>
              <a:rPr lang="en-US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Cobben</a:t>
            </a:r>
            <a:r>
              <a:rPr lang="en-US" baseline="300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spcAft>
                <a:spcPts val="800"/>
              </a:spcAft>
            </a:pPr>
            <a:r>
              <a:rPr lang="en-US" sz="1600" baseline="300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</a:t>
            </a:r>
            <a:r>
              <a:rPr lang="en-US" sz="16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1600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Twente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600" i="1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j.luizrebelomoreira@utwente.nl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spcAft>
                <a:spcPts val="800"/>
              </a:spcAft>
            </a:pP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Dutch </a:t>
            </a:r>
            <a:r>
              <a:rPr lang="en-US" sz="1600" dirty="0" err="1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Techcentre</a:t>
            </a:r>
            <a:r>
              <a:rPr lang="en-US" sz="16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Life Sciences (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DTL) - </a:t>
            </a:r>
            <a:r>
              <a:rPr lang="en-US" sz="1600" i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luiz.bonino@go-fair.org</a:t>
            </a:r>
          </a:p>
          <a:p>
            <a:pPr marL="1348740" algn="r">
              <a:spcAft>
                <a:spcPts val="800"/>
              </a:spcAft>
            </a:pP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600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SURFsara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BV - </a:t>
            </a:r>
            <a:r>
              <a:rPr lang="en-US" sz="1600" i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thijs.cobben@surfsara.nl </a:t>
            </a:r>
            <a:endParaRPr lang="en-US" sz="1600" i="1" dirty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6" descr="https://www.surf.nl/binaries/werkmaatschappijlogo/content/gallery/surf/logos/surf_s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23" y="656877"/>
            <a:ext cx="1252077" cy="470293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15" t="13012" r="73523" b="73207"/>
          <a:stretch/>
        </p:blipFill>
        <p:spPr>
          <a:xfrm>
            <a:off x="643226" y="656877"/>
            <a:ext cx="1108545" cy="470293"/>
          </a:xfrm>
          <a:prstGeom prst="rect">
            <a:avLst/>
          </a:prstGeom>
        </p:spPr>
      </p:pic>
      <p:pic>
        <p:nvPicPr>
          <p:cNvPr id="15" name="Picture 4" descr="Resultado de imagem para eudat confer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36" y="0"/>
            <a:ext cx="2795464" cy="23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Solution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Implementation: Python </a:t>
            </a:r>
            <a:r>
              <a:rPr lang="en-US" sz="2000" b="1" dirty="0">
                <a:latin typeface="Calibri" panose="020F0502020204030204" pitchFamily="34" charset="0"/>
              </a:rPr>
              <a:t>library for JSON-LD (</a:t>
            </a:r>
            <a:r>
              <a:rPr lang="en-US" sz="2000" b="1" dirty="0" err="1">
                <a:latin typeface="Calibri" panose="020F0502020204030204" pitchFamily="34" charset="0"/>
              </a:rPr>
              <a:t>PyLD</a:t>
            </a:r>
            <a:r>
              <a:rPr lang="en-US" sz="2000" b="1" dirty="0">
                <a:latin typeface="Calibri" panose="020F0502020204030204" pitchFamily="34" charset="0"/>
              </a:rPr>
              <a:t>) </a:t>
            </a:r>
            <a:endParaRPr lang="en-US" sz="2000" b="1" dirty="0" smtClean="0">
              <a:latin typeface="Calibri" panose="020F0502020204030204" pitchFamily="34" charset="0"/>
            </a:endParaRPr>
          </a:p>
          <a:p>
            <a:pPr marL="282575" lvl="1" indent="0">
              <a:lnSpc>
                <a:spcPct val="100000"/>
              </a:lnSpc>
              <a:buNone/>
            </a:pP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9096" r="35037" b="4499"/>
          <a:stretch/>
        </p:blipFill>
        <p:spPr>
          <a:xfrm>
            <a:off x="1066893" y="2060848"/>
            <a:ext cx="717751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Solution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Initial validation: </a:t>
            </a:r>
            <a:r>
              <a:rPr lang="en-US" sz="2000" b="1" dirty="0" smtClean="0">
                <a:latin typeface="Calibri" panose="020F0502020204030204" pitchFamily="34" charset="0"/>
              </a:rPr>
              <a:t>test data </a:t>
            </a:r>
            <a:r>
              <a:rPr lang="en-US" sz="2000" b="1" dirty="0">
                <a:latin typeface="Calibri" panose="020F0502020204030204" pitchFamily="34" charset="0"/>
              </a:rPr>
              <a:t>(</a:t>
            </a:r>
            <a:r>
              <a:rPr lang="en-US" sz="2000" b="1" dirty="0">
                <a:latin typeface="Calibri" panose="020F0502020204030204" pitchFamily="34" charset="0"/>
                <a:hlinkClick r:id="rId3"/>
              </a:rPr>
              <a:t>https://</a:t>
            </a:r>
            <a:r>
              <a:rPr lang="en-US" sz="2000" b="1" dirty="0" smtClean="0">
                <a:latin typeface="Calibri" panose="020F0502020204030204" pitchFamily="34" charset="0"/>
                <a:hlinkClick r:id="rId3"/>
              </a:rPr>
              <a:t>trng-b2share.eudat.eu/api</a:t>
            </a:r>
            <a:r>
              <a:rPr lang="en-US" sz="2000" b="1" dirty="0" smtClean="0">
                <a:latin typeface="Calibri" panose="020F0502020204030204" pitchFamily="34" charset="0"/>
              </a:rPr>
              <a:t> ) </a:t>
            </a:r>
            <a:endParaRPr lang="en-US" sz="2000" b="1" dirty="0" smtClean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155" r="23271" b="9157"/>
          <a:stretch/>
        </p:blipFill>
        <p:spPr>
          <a:xfrm>
            <a:off x="35496" y="2420888"/>
            <a:ext cx="5798480" cy="3196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476" t="15162" r="34250" b="19516"/>
          <a:stretch/>
        </p:blipFill>
        <p:spPr>
          <a:xfrm>
            <a:off x="4749140" y="2348880"/>
            <a:ext cx="6447596" cy="3920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2132856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B2SHARE Community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79056" y="2132856"/>
            <a:ext cx="1326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FDP Catalog</a:t>
            </a:r>
            <a:endParaRPr lang="en-US" dirty="0"/>
          </a:p>
        </p:txBody>
      </p:sp>
      <p:cxnSp>
        <p:nvCxnSpPr>
          <p:cNvPr id="12" name="Curved Connector 11"/>
          <p:cNvCxnSpPr/>
          <p:nvPr/>
        </p:nvCxnSpPr>
        <p:spPr>
          <a:xfrm>
            <a:off x="683568" y="3140968"/>
            <a:ext cx="4392488" cy="223224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8" descr="Image result for shipping container tru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42" y="2132856"/>
            <a:ext cx="2186934" cy="120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79500" y="363538"/>
            <a:ext cx="7805738" cy="1143000"/>
          </a:xfrm>
        </p:spPr>
        <p:txBody>
          <a:bodyPr/>
          <a:lstStyle/>
          <a:p>
            <a:r>
              <a:rPr lang="pt-BR" sz="3200" dirty="0" smtClean="0">
                <a:latin typeface="Calibri" panose="020F0502020204030204" pitchFamily="34" charset="0"/>
              </a:rPr>
              <a:t>Validation plan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2056" name="Picture 8" descr="Back to PA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ck to PA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m para icon truck accid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97" y="3125148"/>
            <a:ext cx="448704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m para icon early warning syste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882" y="2377752"/>
            <a:ext cx="1211859" cy="12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Resultado de imagem para icon truck accid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88" y="3104996"/>
            <a:ext cx="888696" cy="44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stCxn id="10" idx="0"/>
            <a:endCxn id="14" idx="1"/>
          </p:cNvCxnSpPr>
          <p:nvPr/>
        </p:nvCxnSpPr>
        <p:spPr>
          <a:xfrm rot="16200000" flipV="1">
            <a:off x="5060406" y="3372159"/>
            <a:ext cx="1128365" cy="351411"/>
          </a:xfrm>
          <a:prstGeom prst="curvedConnector4">
            <a:avLst>
              <a:gd name="adj1" fmla="val 23150"/>
              <a:gd name="adj2" fmla="val 174703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4" idx="3"/>
            <a:endCxn id="1030" idx="1"/>
          </p:cNvCxnSpPr>
          <p:nvPr/>
        </p:nvCxnSpPr>
        <p:spPr>
          <a:xfrm flipV="1">
            <a:off x="6660741" y="2934223"/>
            <a:ext cx="641883" cy="49459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4" descr="Resultado de imagem para icon emergency victim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19" y="3117305"/>
            <a:ext cx="659005" cy="5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697" y="4370591"/>
            <a:ext cx="5848639" cy="1578689"/>
          </a:xfrm>
          <a:prstGeom prst="rect">
            <a:avLst/>
          </a:prstGeom>
        </p:spPr>
      </p:pic>
      <p:pic>
        <p:nvPicPr>
          <p:cNvPr id="22" name="Picture 4" descr="Resultado de imagen de shimmer EC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33" y="3918264"/>
            <a:ext cx="1221136" cy="72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Accelerometer coordinate system ca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9" t="3797" r="927"/>
          <a:stretch/>
        </p:blipFill>
        <p:spPr bwMode="auto">
          <a:xfrm>
            <a:off x="5414966" y="4112047"/>
            <a:ext cx="770654" cy="54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urved Connector 30"/>
          <p:cNvCxnSpPr>
            <a:stCxn id="22" idx="0"/>
            <a:endCxn id="14" idx="1"/>
          </p:cNvCxnSpPr>
          <p:nvPr/>
        </p:nvCxnSpPr>
        <p:spPr>
          <a:xfrm rot="5400000" flipH="1" flipV="1">
            <a:off x="3773600" y="2242983"/>
            <a:ext cx="934582" cy="2415981"/>
          </a:xfrm>
          <a:prstGeom prst="curvedConnector2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emergency management center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24" y="2592790"/>
            <a:ext cx="682866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3"/>
          <a:srcRect l="6883" t="32695" r="43977" b="10166"/>
          <a:stretch/>
        </p:blipFill>
        <p:spPr>
          <a:xfrm>
            <a:off x="19648" y="2038333"/>
            <a:ext cx="1533791" cy="958619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65459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 smtClean="0">
                <a:latin typeface="Calibri" panose="020F0502020204030204" pitchFamily="34" charset="0"/>
              </a:rPr>
              <a:t>IoT</a:t>
            </a:r>
            <a:r>
              <a:rPr lang="en-US" sz="2000" b="1" dirty="0" smtClean="0">
                <a:latin typeface="Calibri" panose="020F0502020204030204" pitchFamily="34" charset="0"/>
              </a:rPr>
              <a:t> early warning system (Valencia port): data generated and collected </a:t>
            </a: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5122" name="Picture 2" descr="Resultado de imagem para sensitive dat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29" y="4007426"/>
            <a:ext cx="888789" cy="5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Conclusion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Contributions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First step </a:t>
            </a:r>
            <a:r>
              <a:rPr lang="en-US" sz="2000" dirty="0">
                <a:latin typeface="Calibri" panose="020F0502020204030204" pitchFamily="34" charset="0"/>
              </a:rPr>
              <a:t>for B2SHARE </a:t>
            </a:r>
            <a:r>
              <a:rPr lang="en-US" sz="2000" dirty="0" err="1">
                <a:latin typeface="Calibri" panose="020F0502020204030204" pitchFamily="34" charset="0"/>
              </a:rPr>
              <a:t>FAIRification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Proxy: feasible approach</a:t>
            </a:r>
          </a:p>
          <a:p>
            <a:pPr marL="1003300" lvl="2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</a:rPr>
              <a:t>Non-intrusive and </a:t>
            </a:r>
            <a:r>
              <a:rPr lang="en-US" sz="1800" dirty="0" smtClean="0">
                <a:latin typeface="Calibri" panose="020F0502020204030204" pitchFamily="34" charset="0"/>
              </a:rPr>
              <a:t>less </a:t>
            </a:r>
            <a:r>
              <a:rPr lang="en-US" sz="1800" dirty="0">
                <a:latin typeface="Calibri" panose="020F0502020204030204" pitchFamily="34" charset="0"/>
              </a:rPr>
              <a:t>programming effort: “semantic translations”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marL="1003300" lvl="2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Focused on reusing existing and standardized ontologies (W3C DCAT)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Poster presentation: DI4R 2017 conference</a:t>
            </a:r>
          </a:p>
          <a:p>
            <a:pPr marL="282575" lvl="1" indent="0">
              <a:lnSpc>
                <a:spcPct val="100000"/>
              </a:lnSpc>
              <a:buNone/>
            </a:pPr>
            <a:endParaRPr lang="en-US" sz="9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Future work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Levels </a:t>
            </a:r>
            <a:r>
              <a:rPr lang="en-US" sz="1800" dirty="0">
                <a:latin typeface="Calibri" panose="020F0502020204030204" pitchFamily="34" charset="0"/>
              </a:rPr>
              <a:t>of “A” </a:t>
            </a:r>
            <a:r>
              <a:rPr lang="en-US" sz="1800" dirty="0" smtClean="0">
                <a:latin typeface="Calibri" panose="020F0502020204030204" pitchFamily="34" charset="0"/>
              </a:rPr>
              <a:t>in B2SHARE/B2ACCESS</a:t>
            </a:r>
            <a:endParaRPr lang="en-US" sz="1800" dirty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Address “F” with B2FIND 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Measure </a:t>
            </a:r>
            <a:r>
              <a:rPr lang="en-US" sz="1800" dirty="0" smtClean="0">
                <a:latin typeface="Calibri" panose="020F0502020204030204" pitchFamily="34" charset="0"/>
              </a:rPr>
              <a:t>the “</a:t>
            </a:r>
            <a:r>
              <a:rPr lang="en-US" sz="1800" dirty="0" err="1" smtClean="0">
                <a:latin typeface="Calibri" panose="020F0502020204030204" pitchFamily="34" charset="0"/>
              </a:rPr>
              <a:t>FAIRness</a:t>
            </a:r>
            <a:r>
              <a:rPr lang="en-US" sz="1800" dirty="0" smtClean="0">
                <a:latin typeface="Calibri" panose="020F0502020204030204" pitchFamily="34" charset="0"/>
              </a:rPr>
              <a:t>”: </a:t>
            </a:r>
            <a:r>
              <a:rPr lang="en-US" sz="1800" dirty="0" smtClean="0">
                <a:latin typeface="Calibri" panose="020F0502020204030204" pitchFamily="34" charset="0"/>
              </a:rPr>
              <a:t>apply FAIR metrics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</a:rPr>
              <a:t>Align </a:t>
            </a:r>
            <a:r>
              <a:rPr lang="en-US" sz="1800" dirty="0" smtClean="0">
                <a:latin typeface="Calibri" panose="020F0502020204030204" pitchFamily="34" charset="0"/>
              </a:rPr>
              <a:t>with EUDAT semantic services’ efforts (Yann </a:t>
            </a:r>
            <a:r>
              <a:rPr lang="en-US" sz="1800" dirty="0">
                <a:latin typeface="Calibri" panose="020F0502020204030204" pitchFamily="34" charset="0"/>
              </a:rPr>
              <a:t>Le </a:t>
            </a:r>
            <a:r>
              <a:rPr lang="en-US" sz="1800" dirty="0" smtClean="0">
                <a:latin typeface="Calibri" panose="020F0502020204030204" pitchFamily="34" charset="0"/>
              </a:rPr>
              <a:t>Franc)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5</a:t>
            </a:r>
            <a:r>
              <a:rPr lang="en-US" sz="1800" baseline="30000" dirty="0" smtClean="0">
                <a:latin typeface="Calibri" panose="020F0502020204030204" pitchFamily="34" charset="0"/>
              </a:rPr>
              <a:t>th</a:t>
            </a:r>
            <a:r>
              <a:rPr lang="en-US" sz="1800" dirty="0" smtClean="0">
                <a:latin typeface="Calibri" panose="020F0502020204030204" pitchFamily="34" charset="0"/>
              </a:rPr>
              <a:t> level of FDP: domain (or cross-domain) ontologies</a:t>
            </a:r>
          </a:p>
          <a:p>
            <a:pPr marL="1003300" lvl="2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alibri" panose="020F0502020204030204" pitchFamily="34" charset="0"/>
              </a:rPr>
              <a:t>Ontological analysis and ontology-driven conceptual modeling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75" t="27837" r="63775" b="53117"/>
          <a:stretch/>
        </p:blipFill>
        <p:spPr>
          <a:xfrm>
            <a:off x="5743767" y="3892168"/>
            <a:ext cx="2705515" cy="976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8616" y="3921866"/>
            <a:ext cx="1795309" cy="246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24128" y="4537695"/>
            <a:ext cx="2628512" cy="246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8F7D-2EAE-4002-B5F0-A80CD43C2A13}" type="datetime1">
              <a:rPr lang="en-GB" smtClean="0"/>
              <a:pPr/>
              <a:t>24/01/2018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research plan. 2014-2018. João Moreira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-421704" y="1749666"/>
            <a:ext cx="9386192" cy="303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4874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B2SHARE-FAIR</a:t>
            </a:r>
            <a:endParaRPr lang="en-US" sz="3200" b="1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proxy of B2SHARE as a FAIR Data Point</a:t>
            </a:r>
            <a:r>
              <a:rPr lang="sv-SE" sz="3200" b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sv-SE" sz="2800" b="1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lnSpc>
                <a:spcPct val="107000"/>
              </a:lnSpc>
              <a:spcAft>
                <a:spcPts val="800"/>
              </a:spcAft>
            </a:pPr>
            <a:endParaRPr lang="en-US" sz="500" u="sng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lnSpc>
                <a:spcPct val="107000"/>
              </a:lnSpc>
              <a:spcAft>
                <a:spcPts val="800"/>
              </a:spcAft>
            </a:pPr>
            <a:r>
              <a:rPr lang="en-US" u="sng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João</a:t>
            </a:r>
            <a:r>
              <a:rPr lang="en-US" u="sng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Moreira</a:t>
            </a:r>
            <a:r>
              <a:rPr lang="en-US" u="sng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Luiz Bonino</a:t>
            </a:r>
            <a:r>
              <a:rPr lang="en-US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Thijs </a:t>
            </a:r>
            <a:r>
              <a:rPr lang="en-US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Cobben</a:t>
            </a:r>
            <a:r>
              <a:rPr lang="en-US" baseline="300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dirty="0" smtClean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spcAft>
                <a:spcPts val="800"/>
              </a:spcAft>
            </a:pPr>
            <a:r>
              <a:rPr lang="en-US" sz="1600" baseline="300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</a:t>
            </a:r>
            <a:r>
              <a:rPr lang="en-US" sz="16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1600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Twente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600" i="1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j.luizrebelomoreira@utwente.nl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r">
              <a:spcAft>
                <a:spcPts val="800"/>
              </a:spcAft>
            </a:pP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Dutch </a:t>
            </a:r>
            <a:r>
              <a:rPr lang="en-US" sz="1600" dirty="0" err="1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Techcentre</a:t>
            </a:r>
            <a:r>
              <a:rPr lang="en-US" sz="1600" dirty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Life Sciences (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DTL) - </a:t>
            </a:r>
            <a:r>
              <a:rPr lang="en-US" sz="1600" i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luiz.bonino@go-fair.org</a:t>
            </a:r>
          </a:p>
          <a:p>
            <a:pPr marL="1348740" algn="r">
              <a:spcAft>
                <a:spcPts val="800"/>
              </a:spcAft>
            </a:pPr>
            <a:r>
              <a:rPr lang="en-US" sz="1600" baseline="300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600" dirty="0" err="1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SURFsara</a:t>
            </a:r>
            <a:r>
              <a:rPr lang="en-US" sz="1600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BV - </a:t>
            </a:r>
            <a:r>
              <a:rPr lang="en-US" sz="1600" i="1" dirty="0" smtClean="0">
                <a:solidFill>
                  <a:srgbClr val="01B9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thijs.cobben@surfsara.nl </a:t>
            </a:r>
            <a:endParaRPr lang="en-US" sz="1600" i="1" dirty="0">
              <a:solidFill>
                <a:srgbClr val="01B9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6" descr="https://www.surf.nl/binaries/werkmaatschappijlogo/content/gallery/surf/logos/surf_s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23" y="656877"/>
            <a:ext cx="1252077" cy="470293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115" t="13012" r="73523" b="73207"/>
          <a:stretch/>
        </p:blipFill>
        <p:spPr>
          <a:xfrm>
            <a:off x="643226" y="656877"/>
            <a:ext cx="1108545" cy="470293"/>
          </a:xfrm>
          <a:prstGeom prst="rect">
            <a:avLst/>
          </a:prstGeom>
        </p:spPr>
      </p:pic>
      <p:pic>
        <p:nvPicPr>
          <p:cNvPr id="2050" name="Picture 2" descr="Resultado de imagem para obrig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22" y="4699236"/>
            <a:ext cx="2683938" cy="213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eudat confer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36" y="0"/>
            <a:ext cx="2795464" cy="23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5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Agenda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 panose="020F0502020204030204" pitchFamily="34" charset="0"/>
              </a:rPr>
              <a:t>Introduction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Motivation 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Background: B2SHARE and FAIR Data Point (FDP)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Design problem</a:t>
            </a:r>
            <a:endParaRPr lang="en-US" sz="2400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 panose="020F0502020204030204" pitchFamily="34" charset="0"/>
              </a:rPr>
              <a:t>Solution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Align B2SHARE with FDP</a:t>
            </a:r>
            <a:endParaRPr lang="en-US" sz="2000" dirty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Proxy B2SHARE with “semantic translations”</a:t>
            </a:r>
            <a:endParaRPr lang="en-US" sz="2000" dirty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Validation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alibri" panose="020F0502020204030204" pitchFamily="34" charset="0"/>
              </a:rPr>
              <a:t>Conclusions</a:t>
            </a:r>
            <a:endParaRPr lang="en-US" sz="2400" b="1" dirty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Contributions and future work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Motivation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55" y="3898870"/>
            <a:ext cx="2260124" cy="46624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store/publish research data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500" t="15103" r="42353" b="31098"/>
          <a:stretch/>
        </p:blipFill>
        <p:spPr>
          <a:xfrm>
            <a:off x="3567017" y="2420888"/>
            <a:ext cx="5518627" cy="3888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9866" y="5127090"/>
            <a:ext cx="900212" cy="297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69188" y="5577311"/>
            <a:ext cx="7363252" cy="5159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What is the “</a:t>
            </a:r>
            <a:r>
              <a:rPr lang="en-US" sz="2400" b="1" dirty="0" err="1">
                <a:latin typeface="Calibri" panose="020F0502020204030204" pitchFamily="34" charset="0"/>
              </a:rPr>
              <a:t>FAIRness</a:t>
            </a:r>
            <a:r>
              <a:rPr lang="en-US" sz="2400" b="1" dirty="0">
                <a:latin typeface="Calibri" panose="020F0502020204030204" pitchFamily="34" charset="0"/>
              </a:rPr>
              <a:t>” of B2SHARE as a data repository?</a:t>
            </a:r>
          </a:p>
        </p:txBody>
      </p:sp>
      <p:pic>
        <p:nvPicPr>
          <p:cNvPr id="5" name="Picture 2" descr="File:FAIR data principl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24438"/>
            <a:ext cx="2427967" cy="82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201" t="20968" r="75987" b="50000"/>
          <a:stretch/>
        </p:blipFill>
        <p:spPr>
          <a:xfrm>
            <a:off x="1840390" y="2382377"/>
            <a:ext cx="1080120" cy="144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68900" t="36814" r="12988" b="52931"/>
          <a:stretch/>
        </p:blipFill>
        <p:spPr>
          <a:xfrm>
            <a:off x="3851920" y="1851706"/>
            <a:ext cx="1436810" cy="437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2281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Background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B2SHARE system: web application + REST API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REST API methods: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Get </a:t>
            </a:r>
            <a:r>
              <a:rPr lang="en-US" sz="1600" dirty="0">
                <a:latin typeface="Calibri" panose="020F0502020204030204" pitchFamily="34" charset="0"/>
              </a:rPr>
              <a:t>web </a:t>
            </a:r>
            <a:r>
              <a:rPr lang="en-US" sz="1600" dirty="0" smtClean="0">
                <a:latin typeface="Calibri" panose="020F0502020204030204" pitchFamily="34" charset="0"/>
              </a:rPr>
              <a:t>application: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List </a:t>
            </a:r>
            <a:r>
              <a:rPr lang="en-US" sz="1600" dirty="0">
                <a:latin typeface="Calibri" panose="020F0502020204030204" pitchFamily="34" charset="0"/>
              </a:rPr>
              <a:t>all communities: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/communities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Get a community: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 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/communities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/$ID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List </a:t>
            </a:r>
            <a:r>
              <a:rPr lang="en-US" sz="1600" dirty="0">
                <a:latin typeface="Calibri" panose="020F0502020204030204" pitchFamily="34" charset="0"/>
              </a:rPr>
              <a:t>all records: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/records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List </a:t>
            </a:r>
            <a:r>
              <a:rPr lang="en-US" sz="1600" dirty="0">
                <a:latin typeface="Calibri" panose="020F0502020204030204" pitchFamily="34" charset="0"/>
              </a:rPr>
              <a:t>records per community: 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 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/records/?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q=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community:ID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Search </a:t>
            </a:r>
            <a:r>
              <a:rPr lang="en-US" sz="1600" dirty="0">
                <a:latin typeface="Calibri" panose="020F0502020204030204" pitchFamily="34" charset="0"/>
              </a:rPr>
              <a:t>records: 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</a:rPr>
              <a:t>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/records/?q=$QUERY_STRING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Search </a:t>
            </a:r>
            <a:r>
              <a:rPr lang="en-US" sz="1600" dirty="0">
                <a:latin typeface="Calibri" panose="020F0502020204030204" pitchFamily="34" charset="0"/>
              </a:rPr>
              <a:t>drafts: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/records/?drafts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Get </a:t>
            </a:r>
            <a:r>
              <a:rPr lang="en-US" sz="1600" dirty="0">
                <a:latin typeface="Calibri" panose="020F0502020204030204" pitchFamily="34" charset="0"/>
              </a:rPr>
              <a:t>a specific record: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/record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/$ID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pitchFamily="34" charset="0"/>
              </a:rPr>
              <a:t>. List </a:t>
            </a:r>
            <a:r>
              <a:rPr lang="en-US" sz="1600" dirty="0">
                <a:latin typeface="Calibri" panose="020F0502020204030204" pitchFamily="34" charset="0"/>
              </a:rPr>
              <a:t>the files uploaded into a record object: 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</a:rPr>
              <a:t>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/files/FILE_BUCKET_ID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21" t="15034" r="25494" b="13021"/>
          <a:stretch/>
        </p:blipFill>
        <p:spPr>
          <a:xfrm>
            <a:off x="4751753" y="2542044"/>
            <a:ext cx="4356751" cy="338437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01540" y="2494784"/>
            <a:ext cx="3691616" cy="274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40426" y="2491870"/>
            <a:ext cx="4368078" cy="11302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1540" y="2772412"/>
            <a:ext cx="3691616" cy="9246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48134" y="3538053"/>
            <a:ext cx="950622" cy="6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1540" y="3697086"/>
            <a:ext cx="3691616" cy="201622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345046" y="4437112"/>
            <a:ext cx="2512848" cy="6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888172" y="5216391"/>
            <a:ext cx="968812" cy="6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05890" y="5725292"/>
            <a:ext cx="3691616" cy="58402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36704" y="5299829"/>
            <a:ext cx="968812" cy="6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:\Projects\B2SHARE\Deliverables\D1_ReportViabilityChangeRequest\logo-b2shar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1" y="1640230"/>
            <a:ext cx="826065" cy="882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59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Background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3059162"/>
            <a:ext cx="7956996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800" b="1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FDP metadata layers [1]: standardized approach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Calibri" panose="020F0502020204030204" pitchFamily="34" charset="0"/>
              </a:rPr>
              <a:t>L1</a:t>
            </a:r>
            <a:r>
              <a:rPr lang="en-US" sz="1800" b="1" dirty="0">
                <a:latin typeface="Calibri" panose="020F0502020204030204" pitchFamily="34" charset="0"/>
              </a:rPr>
              <a:t>. </a:t>
            </a:r>
            <a:r>
              <a:rPr lang="en-US" sz="1800" b="1" dirty="0" smtClean="0">
                <a:latin typeface="Calibri" panose="020F0502020204030204" pitchFamily="34" charset="0"/>
              </a:rPr>
              <a:t>Data repository:</a:t>
            </a:r>
            <a:r>
              <a:rPr lang="en-US" sz="1800" dirty="0" smtClean="0">
                <a:latin typeface="Calibri" panose="020F0502020204030204" pitchFamily="34" charset="0"/>
              </a:rPr>
              <a:t> FDP and </a:t>
            </a:r>
            <a:r>
              <a:rPr lang="en-US" sz="1800" dirty="0">
                <a:latin typeface="Calibri" panose="020F0502020204030204" pitchFamily="34" charset="0"/>
              </a:rPr>
              <a:t>its governing </a:t>
            </a:r>
            <a:r>
              <a:rPr lang="en-US" sz="1800" dirty="0" smtClean="0">
                <a:latin typeface="Calibri" panose="020F0502020204030204" pitchFamily="34" charset="0"/>
              </a:rPr>
              <a:t>authority (</a:t>
            </a:r>
            <a:r>
              <a:rPr lang="en-US" sz="1800" i="1" dirty="0" smtClean="0">
                <a:latin typeface="Calibri" panose="020F0502020204030204" pitchFamily="34" charset="0"/>
              </a:rPr>
              <a:t>RE3Data</a:t>
            </a:r>
            <a:r>
              <a:rPr lang="en-US" sz="1800" dirty="0" smtClean="0">
                <a:latin typeface="Calibri" panose="020F0502020204030204" pitchFamily="34" charset="0"/>
              </a:rPr>
              <a:t> [</a:t>
            </a:r>
            <a:r>
              <a:rPr lang="en-US" sz="1800" dirty="0">
                <a:latin typeface="Calibri" panose="020F0502020204030204" pitchFamily="34" charset="0"/>
              </a:rPr>
              <a:t>2</a:t>
            </a:r>
            <a:r>
              <a:rPr lang="en-US" sz="1800" dirty="0" smtClean="0">
                <a:latin typeface="Calibri" panose="020F0502020204030204" pitchFamily="34" charset="0"/>
              </a:rPr>
              <a:t>])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Calibri" panose="020F0502020204030204" pitchFamily="34" charset="0"/>
              </a:rPr>
              <a:t>L2</a:t>
            </a:r>
            <a:r>
              <a:rPr lang="en-US" sz="1800" b="1" dirty="0">
                <a:latin typeface="Calibri" panose="020F0502020204030204" pitchFamily="34" charset="0"/>
              </a:rPr>
              <a:t>. </a:t>
            </a:r>
            <a:r>
              <a:rPr lang="en-US" sz="1800" b="1" dirty="0" smtClean="0">
                <a:latin typeface="Calibri" panose="020F0502020204030204" pitchFamily="34" charset="0"/>
              </a:rPr>
              <a:t>Catalog/group </a:t>
            </a:r>
            <a:r>
              <a:rPr lang="en-US" sz="1800" b="1" dirty="0">
                <a:latin typeface="Calibri" panose="020F0502020204030204" pitchFamily="34" charset="0"/>
              </a:rPr>
              <a:t>of datasets: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 smtClean="0">
                <a:latin typeface="Calibri" panose="020F0502020204030204" pitchFamily="34" charset="0"/>
              </a:rPr>
              <a:t>collection </a:t>
            </a:r>
            <a:r>
              <a:rPr lang="en-US" sz="1800" dirty="0">
                <a:latin typeface="Calibri" panose="020F0502020204030204" pitchFamily="34" charset="0"/>
              </a:rPr>
              <a:t>of </a:t>
            </a:r>
            <a:r>
              <a:rPr lang="en-US" sz="1800" dirty="0" smtClean="0">
                <a:latin typeface="Calibri" panose="020F0502020204030204" pitchFamily="34" charset="0"/>
              </a:rPr>
              <a:t>datasets (</a:t>
            </a:r>
            <a:r>
              <a:rPr lang="en-US" sz="1800" i="1" dirty="0" smtClean="0">
                <a:latin typeface="Calibri" panose="020F0502020204030204" pitchFamily="34" charset="0"/>
              </a:rPr>
              <a:t>W3C DCAT</a:t>
            </a:r>
            <a:r>
              <a:rPr lang="en-US" sz="1800" dirty="0" smtClean="0">
                <a:latin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</a:rPr>
              <a:t>[3</a:t>
            </a:r>
            <a:r>
              <a:rPr lang="en-US" sz="1800" dirty="0" smtClean="0">
                <a:latin typeface="Calibri" panose="020F0502020204030204" pitchFamily="34" charset="0"/>
              </a:rPr>
              <a:t>])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Calibri" panose="020F0502020204030204" pitchFamily="34" charset="0"/>
              </a:rPr>
              <a:t>L3</a:t>
            </a:r>
            <a:r>
              <a:rPr lang="en-US" sz="1800" b="1" dirty="0">
                <a:latin typeface="Calibri" panose="020F0502020204030204" pitchFamily="34" charset="0"/>
              </a:rPr>
              <a:t>. </a:t>
            </a:r>
            <a:r>
              <a:rPr lang="en-US" sz="1800" b="1" dirty="0" smtClean="0">
                <a:latin typeface="Calibri" panose="020F0502020204030204" pitchFamily="34" charset="0"/>
              </a:rPr>
              <a:t>Dataset:</a:t>
            </a:r>
            <a:r>
              <a:rPr lang="en-US" sz="1800" dirty="0" smtClean="0">
                <a:latin typeface="Calibri" panose="020F0502020204030204" pitchFamily="34" charset="0"/>
              </a:rPr>
              <a:t> individual </a:t>
            </a:r>
            <a:r>
              <a:rPr lang="en-US" sz="1800" dirty="0">
                <a:latin typeface="Calibri" panose="020F0502020204030204" pitchFamily="34" charset="0"/>
              </a:rPr>
              <a:t>dataset in the collection, </a:t>
            </a:r>
            <a:r>
              <a:rPr lang="en-US" sz="1800" dirty="0" smtClean="0">
                <a:latin typeface="Calibri" panose="020F0502020204030204" pitchFamily="34" charset="0"/>
              </a:rPr>
              <a:t>in </a:t>
            </a:r>
            <a:r>
              <a:rPr lang="en-US" sz="1800" dirty="0">
                <a:latin typeface="Calibri" panose="020F0502020204030204" pitchFamily="34" charset="0"/>
              </a:rPr>
              <a:t>one or more </a:t>
            </a:r>
            <a:r>
              <a:rPr lang="en-US" sz="1800" dirty="0" smtClean="0">
                <a:latin typeface="Calibri" panose="020F0502020204030204" pitchFamily="34" charset="0"/>
              </a:rPr>
              <a:t>formats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 smtClean="0">
                <a:latin typeface="Calibri" panose="020F0502020204030204" pitchFamily="34" charset="0"/>
              </a:rPr>
              <a:t>(</a:t>
            </a:r>
            <a:r>
              <a:rPr lang="en-US" sz="1800" i="1" dirty="0" smtClean="0">
                <a:latin typeface="Calibri" panose="020F0502020204030204" pitchFamily="34" charset="0"/>
              </a:rPr>
              <a:t>DCAT</a:t>
            </a:r>
            <a:r>
              <a:rPr lang="en-US" sz="1800" dirty="0" smtClean="0">
                <a:latin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smtClean="0">
                <a:latin typeface="Calibri" panose="020F0502020204030204" pitchFamily="34" charset="0"/>
              </a:rPr>
              <a:t>L4</a:t>
            </a:r>
            <a:r>
              <a:rPr lang="en-US" sz="1800" b="1" dirty="0">
                <a:latin typeface="Calibri" panose="020F0502020204030204" pitchFamily="34" charset="0"/>
              </a:rPr>
              <a:t>. </a:t>
            </a:r>
            <a:r>
              <a:rPr lang="en-US" sz="1800" b="1" dirty="0" smtClean="0">
                <a:latin typeface="Calibri" panose="020F0502020204030204" pitchFamily="34" charset="0"/>
              </a:rPr>
              <a:t>Dataset distribution:</a:t>
            </a:r>
            <a:r>
              <a:rPr lang="en-US" sz="1800" dirty="0" smtClean="0">
                <a:latin typeface="Calibri" panose="020F0502020204030204" pitchFamily="34" charset="0"/>
              </a:rPr>
              <a:t> serialization of dataset, e.g. </a:t>
            </a:r>
            <a:r>
              <a:rPr lang="en-US" sz="1800" dirty="0">
                <a:latin typeface="Calibri" panose="020F0502020204030204" pitchFamily="34" charset="0"/>
              </a:rPr>
              <a:t>XML, CSV, Excel, </a:t>
            </a:r>
            <a:r>
              <a:rPr lang="en-US" sz="1800" dirty="0" smtClean="0">
                <a:latin typeface="Calibri" panose="020F0502020204030204" pitchFamily="34" charset="0"/>
              </a:rPr>
              <a:t>etc. (</a:t>
            </a:r>
            <a:r>
              <a:rPr lang="en-US" sz="1800" i="1" dirty="0" smtClean="0">
                <a:latin typeface="Calibri" panose="020F0502020204030204" pitchFamily="34" charset="0"/>
              </a:rPr>
              <a:t>DCAT</a:t>
            </a:r>
            <a:r>
              <a:rPr lang="en-US" sz="1800" dirty="0" smtClean="0">
                <a:latin typeface="Calibri" panose="020F050202020403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Semantic technologies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</a:rPr>
              <a:t>Resource Description Framework (RDF)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alibri" panose="020F0502020204030204" pitchFamily="34" charset="0"/>
              </a:rPr>
              <a:t>JSON for Linked Data (JSON-LD)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alibri" panose="020F0502020204030204" pitchFamily="34" charset="0"/>
              </a:rPr>
              <a:t>Turtle (TTL), XML, …</a:t>
            </a: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3" descr="https://dtl-fair.atlassian.net/wiki/download/attachments/6127622/FDP%20Logo%20DTL-color.png?version=1&amp;modificationDate=1463989672516&amp;cacheVersion=1&amp;api=v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" y="1736295"/>
            <a:ext cx="908671" cy="3930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437499" y="5949280"/>
            <a:ext cx="669386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Calibri" panose="020F0502020204030204" pitchFamily="34" charset="0"/>
              </a:rPr>
              <a:t>[1] FAIR Data Point Specification</a:t>
            </a:r>
            <a:r>
              <a:rPr lang="en-US" sz="900" dirty="0" smtClean="0">
                <a:latin typeface="Calibri" panose="020F0502020204030204" pitchFamily="34" charset="0"/>
              </a:rPr>
              <a:t>.</a:t>
            </a:r>
          </a:p>
          <a:p>
            <a:pPr algn="r"/>
            <a:r>
              <a:rPr lang="en-US" sz="900" dirty="0" smtClean="0">
                <a:latin typeface="Calibri" panose="020F0502020204030204" pitchFamily="34" charset="0"/>
              </a:rPr>
              <a:t> </a:t>
            </a:r>
            <a:r>
              <a:rPr lang="en-US" sz="9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en-US" sz="900" dirty="0" smtClean="0">
                <a:latin typeface="Calibri" panose="020F0502020204030204" pitchFamily="34" charset="0"/>
                <a:hlinkClick r:id="rId4"/>
              </a:rPr>
              <a:t>github.com/DTL-FAIRData/FAIRDataPoint/wiki/FAIR-Data-Point-Specification</a:t>
            </a:r>
            <a:r>
              <a:rPr lang="en-US" sz="900" dirty="0" smtClean="0">
                <a:latin typeface="Calibri" panose="020F0502020204030204" pitchFamily="34" charset="0"/>
              </a:rPr>
              <a:t>   </a:t>
            </a:r>
            <a:endParaRPr lang="en-US" sz="900" dirty="0">
              <a:latin typeface="Calibri" panose="020F0502020204030204" pitchFamily="34" charset="0"/>
            </a:endParaRPr>
          </a:p>
          <a:p>
            <a:pPr algn="r"/>
            <a:r>
              <a:rPr lang="en-US" sz="900" dirty="0">
                <a:latin typeface="Calibri" panose="020F0502020204030204" pitchFamily="34" charset="0"/>
              </a:rPr>
              <a:t>[2] RE3Data Schema. </a:t>
            </a:r>
            <a:endParaRPr lang="en-US" sz="900" dirty="0" smtClean="0">
              <a:latin typeface="Calibri" panose="020F0502020204030204" pitchFamily="34" charset="0"/>
            </a:endParaRPr>
          </a:p>
          <a:p>
            <a:pPr algn="r"/>
            <a:r>
              <a:rPr lang="en-US" sz="900" dirty="0" smtClean="0">
                <a:latin typeface="Calibri" panose="020F0502020204030204" pitchFamily="34" charset="0"/>
                <a:hlinkClick r:id="rId5"/>
              </a:rPr>
              <a:t>http</a:t>
            </a:r>
            <a:r>
              <a:rPr lang="en-US" sz="900" dirty="0">
                <a:latin typeface="Calibri" panose="020F0502020204030204" pitchFamily="34" charset="0"/>
                <a:hlinkClick r:id="rId5"/>
              </a:rPr>
              <a:t>://</a:t>
            </a:r>
            <a:r>
              <a:rPr lang="en-US" sz="900" dirty="0" smtClean="0">
                <a:latin typeface="Calibri" panose="020F0502020204030204" pitchFamily="34" charset="0"/>
                <a:hlinkClick r:id="rId5"/>
              </a:rPr>
              <a:t>www.re3data.org/schema/3-0</a:t>
            </a:r>
            <a:r>
              <a:rPr lang="en-US" sz="900" dirty="0" smtClean="0">
                <a:latin typeface="Calibri" panose="020F0502020204030204" pitchFamily="34" charset="0"/>
              </a:rPr>
              <a:t> </a:t>
            </a:r>
            <a:endParaRPr lang="en-US" sz="900" dirty="0">
              <a:latin typeface="Calibri" panose="020F0502020204030204" pitchFamily="34" charset="0"/>
            </a:endParaRPr>
          </a:p>
          <a:p>
            <a:pPr algn="r"/>
            <a:r>
              <a:rPr lang="en-US" sz="900" dirty="0">
                <a:latin typeface="Calibri" panose="020F0502020204030204" pitchFamily="34" charset="0"/>
              </a:rPr>
              <a:t>[3] W3C's Data Catalog Vocabulary. </a:t>
            </a:r>
            <a:endParaRPr lang="en-US" sz="900" dirty="0" smtClean="0">
              <a:latin typeface="Calibri" panose="020F0502020204030204" pitchFamily="34" charset="0"/>
            </a:endParaRPr>
          </a:p>
          <a:p>
            <a:pPr algn="r"/>
            <a:r>
              <a:rPr lang="en-US" sz="900" dirty="0" smtClean="0">
                <a:latin typeface="Calibri" panose="020F0502020204030204" pitchFamily="34" charset="0"/>
                <a:hlinkClick r:id="rId6"/>
              </a:rPr>
              <a:t>http</a:t>
            </a:r>
            <a:r>
              <a:rPr lang="en-US" sz="900" dirty="0">
                <a:latin typeface="Calibri" panose="020F0502020204030204" pitchFamily="34" charset="0"/>
                <a:hlinkClick r:id="rId6"/>
              </a:rPr>
              <a:t>://</a:t>
            </a:r>
            <a:r>
              <a:rPr lang="en-US" sz="900" dirty="0" smtClean="0">
                <a:latin typeface="Calibri" panose="020F0502020204030204" pitchFamily="34" charset="0"/>
                <a:hlinkClick r:id="rId6"/>
              </a:rPr>
              <a:t>www.w3.org/ns/dcat</a:t>
            </a:r>
            <a:r>
              <a:rPr lang="en-US" sz="900" dirty="0" smtClean="0">
                <a:latin typeface="Calibri" panose="020F0502020204030204" pitchFamily="34" charset="0"/>
              </a:rPr>
              <a:t>  </a:t>
            </a:r>
            <a:endParaRPr lang="en-US" sz="900" dirty="0">
              <a:latin typeface="Calibri" panose="020F0502020204030204" pitchFamily="34" charset="0"/>
            </a:endParaRPr>
          </a:p>
        </p:txBody>
      </p:sp>
      <p:pic>
        <p:nvPicPr>
          <p:cNvPr id="8" name="Picture 2" descr="https://github.com/DTL-FAIRData/FAIRDataPoint/raw/wiki/FDP_appcomponent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11" y="1708861"/>
            <a:ext cx="3825620" cy="14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043608" y="1628800"/>
            <a:ext cx="4529971" cy="144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55588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809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801688" indent="-2381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077913" indent="-250825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3446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18018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2590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7162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173413" indent="-255588" algn="l" defTabSz="238125" rtl="0" eaLnBrk="1" fontAlgn="base" hangingPunct="1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r>
              <a:rPr lang="en-US" sz="2200" b="1" kern="0" dirty="0" smtClean="0">
                <a:latin typeface="Calibri" panose="020F0502020204030204" pitchFamily="34" charset="0"/>
              </a:rPr>
              <a:t>FAIR Data Point (FDP)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200" kern="0" dirty="0" smtClean="0">
                <a:latin typeface="Calibri" panose="020F0502020204030204" pitchFamily="34" charset="0"/>
              </a:rPr>
              <a:t>Data storage and accessibility infrastructure to expose datasets, compliant to FAIR (REST API)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88224" y="1703614"/>
            <a:ext cx="1224136" cy="6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Problem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Design problem: how to improve the “</a:t>
            </a:r>
            <a:r>
              <a:rPr lang="en-US" sz="2000" b="1" dirty="0" err="1" smtClean="0">
                <a:latin typeface="Calibri" panose="020F0502020204030204" pitchFamily="34" charset="0"/>
              </a:rPr>
              <a:t>FAIRness</a:t>
            </a:r>
            <a:r>
              <a:rPr lang="en-US" sz="2000" b="1" dirty="0" smtClean="0">
                <a:latin typeface="Calibri" panose="020F0502020204030204" pitchFamily="34" charset="0"/>
              </a:rPr>
              <a:t>” of B2SHARE?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How to make B2SHARE compliant to FAIR data principles?</a:t>
            </a:r>
          </a:p>
          <a:p>
            <a:pPr marL="282575" lvl="1" indent="0">
              <a:lnSpc>
                <a:spcPct val="100000"/>
              </a:lnSpc>
              <a:buNone/>
            </a:pPr>
            <a:endParaRPr lang="en-US" sz="800" dirty="0" smtClean="0">
              <a:latin typeface="Calibri" panose="020F0502020204030204" pitchFamily="34" charset="0"/>
            </a:endParaRPr>
          </a:p>
          <a:p>
            <a:pPr marL="282575" lvl="1" indent="0">
              <a:lnSpc>
                <a:spcPct val="100000"/>
              </a:lnSpc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Calibri" panose="020F0502020204030204" pitchFamily="34" charset="0"/>
              </a:rPr>
              <a:t>Goal: </a:t>
            </a:r>
            <a:r>
              <a:rPr lang="en-US" sz="2000" b="1" dirty="0" smtClean="0">
                <a:latin typeface="Calibri" panose="020F0502020204030204" pitchFamily="34" charset="0"/>
              </a:rPr>
              <a:t>demonstrate how </a:t>
            </a:r>
            <a:r>
              <a:rPr lang="en-US" sz="2000" b="1" dirty="0">
                <a:latin typeface="Calibri" panose="020F0502020204030204" pitchFamily="34" charset="0"/>
              </a:rPr>
              <a:t>B2SHARE </a:t>
            </a:r>
            <a:r>
              <a:rPr lang="en-US" sz="2000" b="1" dirty="0" smtClean="0">
                <a:latin typeface="Calibri" panose="020F0502020204030204" pitchFamily="34" charset="0"/>
              </a:rPr>
              <a:t>can </a:t>
            </a:r>
            <a:r>
              <a:rPr lang="en-US" sz="2000" b="1" dirty="0">
                <a:latin typeface="Calibri" panose="020F0502020204030204" pitchFamily="34" charset="0"/>
              </a:rPr>
              <a:t>behave as a FDP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Calibri" panose="020F0502020204030204" pitchFamily="34" charset="0"/>
              </a:rPr>
              <a:t>POC showing how </a:t>
            </a:r>
            <a:r>
              <a:rPr lang="en-US" sz="2000" dirty="0">
                <a:latin typeface="Calibri" panose="020F0502020204030204" pitchFamily="34" charset="0"/>
              </a:rPr>
              <a:t>B2SHARE </a:t>
            </a:r>
            <a:r>
              <a:rPr lang="en-US" sz="2000" dirty="0" smtClean="0">
                <a:latin typeface="Calibri" panose="020F0502020204030204" pitchFamily="34" charset="0"/>
              </a:rPr>
              <a:t>can be compliant </a:t>
            </a:r>
            <a:r>
              <a:rPr lang="en-US" sz="2000" dirty="0">
                <a:latin typeface="Calibri" panose="020F0502020204030204" pitchFamily="34" charset="0"/>
              </a:rPr>
              <a:t>with the FDP specification </a:t>
            </a:r>
            <a:endParaRPr lang="en-US" sz="1800" dirty="0">
              <a:latin typeface="Calibri" panose="020F0502020204030204" pitchFamily="34" charset="0"/>
            </a:endParaRPr>
          </a:p>
          <a:p>
            <a:pPr marL="282575" lvl="1" indent="0">
              <a:lnSpc>
                <a:spcPct val="100000"/>
              </a:lnSpc>
              <a:buNone/>
            </a:pPr>
            <a:endParaRPr lang="en-US" sz="800" dirty="0" smtClean="0">
              <a:latin typeface="Calibri" panose="020F0502020204030204" pitchFamily="34" charset="0"/>
            </a:endParaRPr>
          </a:p>
          <a:p>
            <a:pPr marL="282575" lvl="1" indent="0">
              <a:lnSpc>
                <a:spcPct val="100000"/>
              </a:lnSpc>
              <a:buNone/>
            </a:pPr>
            <a:endParaRPr lang="en-US" sz="8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Requirements</a:t>
            </a:r>
            <a:endParaRPr lang="en-US" sz="2000" b="1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Develop “non-intrusive” solution (decoupled to B2SHARE)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Calibri" panose="020F0502020204030204" pitchFamily="34" charset="0"/>
              </a:rPr>
              <a:t>Use B2SHARE REST API to access data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Improve semantic interoperability of </a:t>
            </a:r>
            <a:r>
              <a:rPr lang="en-US" sz="2000" dirty="0" smtClean="0">
                <a:latin typeface="Calibri" panose="020F0502020204030204" pitchFamily="34" charset="0"/>
              </a:rPr>
              <a:t>B2SHARE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Calibri" panose="020F0502020204030204" pitchFamily="34" charset="0"/>
              </a:rPr>
              <a:t>Enable B2SHARE REST API to provide semantic data (annotated)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 smtClean="0">
                <a:latin typeface="Calibri" panose="020F0502020204030204" pitchFamily="34" charset="0"/>
              </a:rPr>
              <a:t>Identify </a:t>
            </a:r>
            <a:r>
              <a:rPr lang="en-US" sz="2000" dirty="0">
                <a:latin typeface="Calibri" panose="020F0502020204030204" pitchFamily="34" charset="0"/>
              </a:rPr>
              <a:t>mappings between B2SHARE and </a:t>
            </a:r>
            <a:r>
              <a:rPr lang="en-US" sz="2000" dirty="0" smtClean="0">
                <a:latin typeface="Calibri" panose="020F0502020204030204" pitchFamily="34" charset="0"/>
              </a:rPr>
              <a:t>FDP</a:t>
            </a: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Calibri" panose="020F0502020204030204" pitchFamily="34" charset="0"/>
              </a:rPr>
              <a:t>Align B2SHARE terminology with FDP metadata layers</a:t>
            </a:r>
          </a:p>
        </p:txBody>
      </p:sp>
    </p:spTree>
    <p:extLst>
      <p:ext uri="{BB962C8B-B14F-4D97-AF65-F5344CB8AC3E}">
        <p14:creationId xmlns:p14="http://schemas.microsoft.com/office/powerpoint/2010/main" val="42054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Solution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B2SHARE-FAIR: </a:t>
            </a:r>
            <a:r>
              <a:rPr lang="en-US" sz="1800" b="1" dirty="0" smtClean="0">
                <a:latin typeface="Calibri" panose="020F0502020204030204" pitchFamily="34" charset="0"/>
              </a:rPr>
              <a:t>A proxy between </a:t>
            </a:r>
            <a:r>
              <a:rPr lang="en-US" sz="1800" b="1" dirty="0">
                <a:latin typeface="Calibri" panose="020F0502020204030204" pitchFamily="34" charset="0"/>
              </a:rPr>
              <a:t>B2SHARE and FDP </a:t>
            </a:r>
            <a:r>
              <a:rPr lang="en-US" sz="1800" b="1" dirty="0" smtClean="0">
                <a:latin typeface="Calibri" panose="020F0502020204030204" pitchFamily="34" charset="0"/>
              </a:rPr>
              <a:t>as </a:t>
            </a:r>
            <a:r>
              <a:rPr lang="en-US" sz="1800" b="1" dirty="0">
                <a:latin typeface="Calibri" panose="020F0502020204030204" pitchFamily="34" charset="0"/>
              </a:rPr>
              <a:t>a </a:t>
            </a:r>
            <a:r>
              <a:rPr lang="en-US" sz="1800" b="1" dirty="0" smtClean="0">
                <a:latin typeface="Calibri" panose="020F0502020204030204" pitchFamily="34" charset="0"/>
              </a:rPr>
              <a:t>REST/JSON-LD service</a:t>
            </a:r>
            <a:endParaRPr lang="en-US" sz="1800" b="1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</a:rPr>
              <a:t>1- High-level metadata </a:t>
            </a:r>
            <a:r>
              <a:rPr lang="en-US" sz="1800" dirty="0" smtClean="0">
                <a:latin typeface="Calibri" panose="020F0502020204030204" pitchFamily="34" charset="0"/>
              </a:rPr>
              <a:t>mappings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alibri" panose="020F0502020204030204" pitchFamily="34" charset="0"/>
              </a:rPr>
              <a:t>2- Proxy requests on B2SHARE REST API</a:t>
            </a: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13" t="38387" r="54725" b="44194"/>
          <a:stretch/>
        </p:blipFill>
        <p:spPr>
          <a:xfrm>
            <a:off x="1115615" y="2636912"/>
            <a:ext cx="4032449" cy="112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3844" t="18723" r="32844" b="41588"/>
          <a:stretch/>
        </p:blipFill>
        <p:spPr>
          <a:xfrm>
            <a:off x="1115616" y="4214570"/>
            <a:ext cx="3558609" cy="2166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621" t="15034" r="25494" b="13021"/>
          <a:stretch/>
        </p:blipFill>
        <p:spPr>
          <a:xfrm>
            <a:off x="5292080" y="3224283"/>
            <a:ext cx="3600621" cy="279700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44451" y="2852936"/>
            <a:ext cx="4139728" cy="274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43608" y="4171157"/>
            <a:ext cx="3744416" cy="5349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209654" y="3193029"/>
            <a:ext cx="3826841" cy="97812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43608" y="3082486"/>
            <a:ext cx="4139728" cy="274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43608" y="4751413"/>
            <a:ext cx="3744416" cy="5349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623192" y="4017220"/>
            <a:ext cx="757120" cy="6073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43608" y="3270126"/>
            <a:ext cx="4139728" cy="274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3608" y="5313760"/>
            <a:ext cx="3744416" cy="5349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23192" y="4756350"/>
            <a:ext cx="757120" cy="6073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43608" y="3452051"/>
            <a:ext cx="4139728" cy="274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43608" y="5889824"/>
            <a:ext cx="3744416" cy="5349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616799" y="5485955"/>
            <a:ext cx="757120" cy="6073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81188" y="2060848"/>
            <a:ext cx="4156364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hlinkClick r:id="rId6"/>
              </a:rPr>
              <a:t>https://</a:t>
            </a:r>
            <a:r>
              <a:rPr lang="en-US" sz="1600" dirty="0" smtClean="0">
                <a:latin typeface="Calibri" panose="020F0502020204030204" pitchFamily="34" charset="0"/>
                <a:hlinkClick r:id="rId6"/>
              </a:rPr>
              <a:t>github.com/jonimoreira/B2SHARE-FAIR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Solution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8064500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Model-driven transformations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 smtClean="0">
                <a:latin typeface="Calibri" panose="020F0502020204030204" pitchFamily="34" charset="0"/>
              </a:rPr>
              <a:t>Semantic translation:</a:t>
            </a:r>
            <a:r>
              <a:rPr lang="en-US" sz="1800" dirty="0" smtClean="0">
                <a:latin typeface="Calibri" panose="020F0502020204030204" pitchFamily="34" charset="0"/>
              </a:rPr>
              <a:t> “process </a:t>
            </a:r>
            <a:r>
              <a:rPr lang="en-US" sz="1800" dirty="0">
                <a:latin typeface="Calibri" panose="020F0502020204030204" pitchFamily="34" charset="0"/>
              </a:rPr>
              <a:t>of changing the underlying semantics of a piece of knowledge</a:t>
            </a:r>
            <a:r>
              <a:rPr lang="en-US" sz="1800" dirty="0" smtClean="0">
                <a:latin typeface="Calibri" panose="020F0502020204030204" pitchFamily="34" charset="0"/>
              </a:rPr>
              <a:t>. Given </a:t>
            </a:r>
            <a:r>
              <a:rPr lang="en-US" sz="1800" dirty="0">
                <a:latin typeface="Calibri" panose="020F0502020204030204" pitchFamily="34" charset="0"/>
              </a:rPr>
              <a:t>some information described semantically, in terms of a source ontology, it is transformed into information described in terms of a target ontology</a:t>
            </a:r>
            <a:r>
              <a:rPr lang="en-US" sz="1800" dirty="0" smtClean="0">
                <a:latin typeface="Calibri" panose="020F0502020204030204" pitchFamily="34" charset="0"/>
              </a:rPr>
              <a:t>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739775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9" y="2253961"/>
            <a:ext cx="4278065" cy="2422087"/>
          </a:xfrm>
          <a:prstGeom prst="rect">
            <a:avLst/>
          </a:prstGeom>
        </p:spPr>
      </p:pic>
      <p:pic>
        <p:nvPicPr>
          <p:cNvPr id="3074" name="Picture 2" descr="Resultado de imagem para ETL mapping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1207" r="9265" b="38307"/>
          <a:stretch/>
        </p:blipFill>
        <p:spPr bwMode="auto">
          <a:xfrm>
            <a:off x="5359277" y="2360310"/>
            <a:ext cx="364101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0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</a:rPr>
              <a:t>Solution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646218"/>
            <a:ext cx="7802563" cy="46183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Calibri" panose="020F0502020204030204" pitchFamily="34" charset="0"/>
              </a:rPr>
              <a:t>Example of mappings for Level 2: Community as Catalog/Group</a:t>
            </a:r>
          </a:p>
          <a:p>
            <a:pPr marL="282575" lvl="1" indent="0">
              <a:lnSpc>
                <a:spcPct val="100000"/>
              </a:lnSpc>
              <a:buNone/>
            </a:pPr>
            <a:endParaRPr lang="en-US" sz="1800" dirty="0" smtClean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263" t="22419" r="9837" b="23872"/>
          <a:stretch/>
        </p:blipFill>
        <p:spPr>
          <a:xfrm>
            <a:off x="514941" y="2420888"/>
            <a:ext cx="8237715" cy="3843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1640" y="5867980"/>
            <a:ext cx="399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Methodology to specify the translations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abloon_wi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4B233"/>
      </a:accent1>
      <a:accent2>
        <a:srgbClr val="CF0072"/>
      </a:accent2>
      <a:accent3>
        <a:srgbClr val="FFFFFF"/>
      </a:accent3>
      <a:accent4>
        <a:srgbClr val="000000"/>
      </a:accent4>
      <a:accent5>
        <a:srgbClr val="AED5AD"/>
      </a:accent5>
      <a:accent6>
        <a:srgbClr val="BB0067"/>
      </a:accent6>
      <a:hlink>
        <a:srgbClr val="0070C0"/>
      </a:hlink>
      <a:folHlink>
        <a:srgbClr val="0098C3"/>
      </a:folHlink>
    </a:clrScheme>
    <a:fontScheme name="sjabloon_wi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jabloon_w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jabloon_wit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CA440"/>
        </a:accent1>
        <a:accent2>
          <a:srgbClr val="FFD600"/>
        </a:accent2>
        <a:accent3>
          <a:srgbClr val="FFFFFF"/>
        </a:accent3>
        <a:accent4>
          <a:srgbClr val="000000"/>
        </a:accent4>
        <a:accent5>
          <a:srgbClr val="B5CFAF"/>
        </a:accent5>
        <a:accent6>
          <a:srgbClr val="E7C200"/>
        </a:accent6>
        <a:hlink>
          <a:srgbClr val="C40079"/>
        </a:hlink>
        <a:folHlink>
          <a:srgbClr val="0098A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jabloon_wit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4B233"/>
        </a:accent1>
        <a:accent2>
          <a:srgbClr val="CF0072"/>
        </a:accent2>
        <a:accent3>
          <a:srgbClr val="FFFFFF"/>
        </a:accent3>
        <a:accent4>
          <a:srgbClr val="000000"/>
        </a:accent4>
        <a:accent5>
          <a:srgbClr val="AED5AD"/>
        </a:accent5>
        <a:accent6>
          <a:srgbClr val="BB0067"/>
        </a:accent6>
        <a:hlink>
          <a:srgbClr val="FED100"/>
        </a:hlink>
        <a:folHlink>
          <a:srgbClr val="0098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UT_specialslides_EN</Template>
  <TotalTime>107506</TotalTime>
  <Words>725</Words>
  <Application>Microsoft Office PowerPoint</Application>
  <PresentationFormat>On-screen Show (4:3)</PresentationFormat>
  <Paragraphs>153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Calibri</vt:lpstr>
      <vt:lpstr>Consolas</vt:lpstr>
      <vt:lpstr>Times New Roman</vt:lpstr>
      <vt:lpstr>Wingdings</vt:lpstr>
      <vt:lpstr>sjabloon_wit</vt:lpstr>
      <vt:lpstr>PowerPoint Presentation</vt:lpstr>
      <vt:lpstr>Agenda</vt:lpstr>
      <vt:lpstr>Motivation</vt:lpstr>
      <vt:lpstr>Background</vt:lpstr>
      <vt:lpstr>Background</vt:lpstr>
      <vt:lpstr>Problem</vt:lpstr>
      <vt:lpstr>Solution</vt:lpstr>
      <vt:lpstr>Solution</vt:lpstr>
      <vt:lpstr>Solution</vt:lpstr>
      <vt:lpstr>Solution</vt:lpstr>
      <vt:lpstr>Solution</vt:lpstr>
      <vt:lpstr>Validation plan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research plan 2014-2018</dc:title>
  <dc:creator>joao</dc:creator>
  <cp:lastModifiedBy>Moreira, João Luiz (EWI)</cp:lastModifiedBy>
  <cp:revision>5161</cp:revision>
  <dcterms:created xsi:type="dcterms:W3CDTF">2014-12-17T12:25:29Z</dcterms:created>
  <dcterms:modified xsi:type="dcterms:W3CDTF">2018-01-24T13:33:44Z</dcterms:modified>
</cp:coreProperties>
</file>